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5143500" cx="9144000"/>
  <p:notesSz cx="6858000" cy="9144000"/>
  <p:embeddedFontLst>
    <p:embeddedFont>
      <p:font typeface="Roboto"/>
      <p:regular r:id="rId29"/>
      <p:bold r:id="rId30"/>
      <p:italic r:id="rId31"/>
      <p:boldItalic r:id="rId32"/>
    </p:embeddedFont>
    <p:embeddedFont>
      <p:font typeface="Roboto Medium"/>
      <p:regular r:id="rId33"/>
      <p:bold r:id="rId34"/>
      <p:italic r:id="rId35"/>
      <p:boldItalic r:id="rId36"/>
    </p:embeddedFont>
    <p:embeddedFont>
      <p:font typeface="Roboto Light"/>
      <p:regular r:id="rId37"/>
      <p:bold r:id="rId38"/>
      <p:italic r:id="rId39"/>
      <p:boldItalic r:id="rId40"/>
    </p:embeddedFont>
    <p:embeddedFont>
      <p:font typeface="Questrial"/>
      <p:regular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Light-boldItalic.fntdata"/><Relationship Id="rId20" Type="http://schemas.openxmlformats.org/officeDocument/2006/relationships/slide" Target="slides/slide16.xml"/><Relationship Id="rId41" Type="http://schemas.openxmlformats.org/officeDocument/2006/relationships/font" Target="fonts/Questrial-regular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italic.fntdata"/><Relationship Id="rId30" Type="http://schemas.openxmlformats.org/officeDocument/2006/relationships/font" Target="fonts/Roboto-bold.fntdata"/><Relationship Id="rId11" Type="http://schemas.openxmlformats.org/officeDocument/2006/relationships/slide" Target="slides/slide7.xml"/><Relationship Id="rId33" Type="http://schemas.openxmlformats.org/officeDocument/2006/relationships/font" Target="fonts/RobotoMedium-regular.fntdata"/><Relationship Id="rId10" Type="http://schemas.openxmlformats.org/officeDocument/2006/relationships/slide" Target="slides/slide6.xml"/><Relationship Id="rId32" Type="http://schemas.openxmlformats.org/officeDocument/2006/relationships/font" Target="fonts/Roboto-boldItalic.fntdata"/><Relationship Id="rId13" Type="http://schemas.openxmlformats.org/officeDocument/2006/relationships/slide" Target="slides/slide9.xml"/><Relationship Id="rId35" Type="http://schemas.openxmlformats.org/officeDocument/2006/relationships/font" Target="fonts/RobotoMedium-italic.fntdata"/><Relationship Id="rId12" Type="http://schemas.openxmlformats.org/officeDocument/2006/relationships/slide" Target="slides/slide8.xml"/><Relationship Id="rId34" Type="http://schemas.openxmlformats.org/officeDocument/2006/relationships/font" Target="fonts/RobotoMedium-bold.fntdata"/><Relationship Id="rId15" Type="http://schemas.openxmlformats.org/officeDocument/2006/relationships/slide" Target="slides/slide11.xml"/><Relationship Id="rId37" Type="http://schemas.openxmlformats.org/officeDocument/2006/relationships/font" Target="fonts/RobotoLight-regular.fntdata"/><Relationship Id="rId14" Type="http://schemas.openxmlformats.org/officeDocument/2006/relationships/slide" Target="slides/slide10.xml"/><Relationship Id="rId36" Type="http://schemas.openxmlformats.org/officeDocument/2006/relationships/font" Target="fonts/RobotoMedium-boldItalic.fntdata"/><Relationship Id="rId17" Type="http://schemas.openxmlformats.org/officeDocument/2006/relationships/slide" Target="slides/slide13.xml"/><Relationship Id="rId39" Type="http://schemas.openxmlformats.org/officeDocument/2006/relationships/font" Target="fonts/RobotoLight-italic.fntdata"/><Relationship Id="rId16" Type="http://schemas.openxmlformats.org/officeDocument/2006/relationships/slide" Target="slides/slide12.xml"/><Relationship Id="rId38" Type="http://schemas.openxmlformats.org/officeDocument/2006/relationships/font" Target="fonts/RobotoLight-bold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ad9f03ce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ad9f03ce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20f233d473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20f233d473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1b3f8b3782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21b3f8b378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1b3f8b378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1b3f8b378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Observe Setup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Check Status Velero in Cluster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Check Testpage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(01:20) Create and check Snapshot Backup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Usually done scheduled via CronJob 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Target same Zone as Cluster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b="1" lang="en">
                <a:solidFill>
                  <a:srgbClr val="222222"/>
                </a:solidFill>
              </a:rPr>
              <a:t>(02:58) Delete Namespace and all K8s Components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Delete Workloads and all Volumes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b="1" lang="en">
                <a:solidFill>
                  <a:srgbClr val="222222"/>
                </a:solidFill>
              </a:rPr>
              <a:t>CompleteDowntime</a:t>
            </a:r>
            <a:endParaRPr b="1"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(04:20) Create Restore Job and submit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Restore all components from Backup in namespace “drtest-eu2” 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Including cloud-based Volume snapshots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(06:20) Public and Authoris serving again!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b="1" lang="en">
                <a:solidFill>
                  <a:srgbClr val="222222"/>
                </a:solidFill>
              </a:rPr>
              <a:t>~3:20min until recovery </a:t>
            </a:r>
            <a:endParaRPr b="1"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(06:50) Publishing Test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(07:57) Publishing successful</a:t>
            </a:r>
            <a:endParaRPr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dd6203c7cf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dd6203c7cf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1c9cde183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1c9cde183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d17115e77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d17115e77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1b3f8b378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1b3f8b378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1c9cde1830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1c9cde183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1b3f8b378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21b3f8b378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(02:55) Show differences values.yaml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Source: paastest-eu-central-1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Recovery Target: paastest-eu-west-2</a:t>
            </a:r>
            <a:endParaRPr b="1"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b="1" lang="en">
                <a:solidFill>
                  <a:srgbClr val="222222"/>
                </a:solidFill>
              </a:rPr>
              <a:t>(04:24) Drain and Cordon Node in eu-central-1b</a:t>
            </a:r>
            <a:endParaRPr b="1"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Delete Workloads and all Volumes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CompleteDowntime !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(05:10) Check Target Cluster and components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(07:30)Connect to BackupCentral in TagetCluster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(08:10) Query BackupCentral for RestoreBundle Author-0 and Public-0, lately running and “broken” in paastest-eu-central-1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(09:40) Modify “values.yaml” for eu2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(10:23) Commit and observe Build Pipeline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(13:30) Meanwhile change DNS entry of “drtest.magnolia-platform.com” to point to LB in recovery cluster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(15:20) Trigger Pipeline in Recovery Cluster</a:t>
            </a:r>
            <a:endParaRPr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</a:rPr>
              <a:t>Uninstall PVCs from previous tests and run pipeline again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(17:00) Retrigger Pipeline and observe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(17:40) Check Author-0 DB restoring Bundle of broken Cluster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(18:30) check Public-0 restoring too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(20:40) Author is ready, but only responding on cluster ingress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(22:35) Applying Ingress to “drtest-eu2” restored namespace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b="1" lang="en">
                <a:solidFill>
                  <a:srgbClr val="222222"/>
                </a:solidFill>
              </a:rPr>
              <a:t>(22:36) Publics and Author available</a:t>
            </a:r>
            <a:endParaRPr b="1">
              <a:solidFill>
                <a:srgbClr val="222222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b="1" lang="en">
                <a:solidFill>
                  <a:srgbClr val="222222"/>
                </a:solidFill>
              </a:rPr>
              <a:t>~8min until recovery (with fixing Ingress)</a:t>
            </a:r>
            <a:endParaRPr b="1"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(23:35) Verify Content and receivers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(24:00) Test Publication</a:t>
            </a:r>
            <a:endParaRPr>
              <a:solidFill>
                <a:srgbClr val="222222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</a:rPr>
              <a:t>(25:06) Publication successful on Publics!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1b3f8b3782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1b3f8b3782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0e2e25ac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0e2e25ac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1c9cde183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21c9cde183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scaling: </a:t>
            </a:r>
            <a:br>
              <a:rPr lang="en"/>
            </a:br>
            <a:r>
              <a:rPr lang="en"/>
              <a:t>Despite technically possible; we don’t do it today. Sounds easy but you’ll need to carefully tweak this and it’s also a contractual question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1c9cde183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1c9cde183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Jump to 30:00 until Public-1 is being recreated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31:40 to check content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1b3f8b3782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21b3f8b3782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dd6203c7cf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1dd6203c7cf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0e2e25ac5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0e2e25ac5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dd6203c7c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1dd6203c7c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dd6203c7c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dd6203c7c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220981979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220981979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220981979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220981979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later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220981979e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220981979e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later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dd6203c7c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dd6203c7c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1c9cde1830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1c9cde1830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Todo Demo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Photo">
  <p:cSld name="CUSTOM_7">
    <p:bg>
      <p:bgPr>
        <a:noFill/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6400" y="6400"/>
            <a:ext cx="9144000" cy="5143500"/>
          </a:xfrm>
          <a:prstGeom prst="rect">
            <a:avLst/>
          </a:prstGeom>
          <a:solidFill>
            <a:srgbClr val="1E1F1C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Breaker / Dark">
  <p:cSld name="CUSTOM_25_2_1_1_1_2">
    <p:bg>
      <p:bgPr>
        <a:solidFill>
          <a:srgbClr val="1E1F1C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Breaker / Light">
  <p:cSld name="CUSTOM_25_2_1_1_1_2_1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None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er / Light">
  <p:cSld name="CUSTOM_25_2_1_1_1_1">
    <p:bg>
      <p:bgPr>
        <a:solidFill>
          <a:srgbClr val="E9EBE8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295100" y="1214783"/>
            <a:ext cx="7696800" cy="14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295100" y="2717225"/>
            <a:ext cx="5801400" cy="113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er / Dark">
  <p:cSld name="CUSTOM_25_2_1_1_1_1_1">
    <p:bg>
      <p:bgPr>
        <a:solidFill>
          <a:schemeClr val="dk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ctrTitle"/>
          </p:nvPr>
        </p:nvSpPr>
        <p:spPr>
          <a:xfrm>
            <a:off x="295100" y="1214783"/>
            <a:ext cx="7696800" cy="14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1" type="subTitle"/>
          </p:nvPr>
        </p:nvSpPr>
        <p:spPr>
          <a:xfrm>
            <a:off x="295100" y="2717225"/>
            <a:ext cx="5801400" cy="113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1 Col">
  <p:cSld name="CUSTOM_12_2_2_2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15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" name="Google Shape;74;p15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p15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5125" y="1369050"/>
            <a:ext cx="8676600" cy="31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80" name="Google Shape;80;p15"/>
          <p:cNvSpPr txBox="1"/>
          <p:nvPr>
            <p:ph idx="2" type="subTitle"/>
          </p:nvPr>
        </p:nvSpPr>
        <p:spPr>
          <a:xfrm>
            <a:off x="299850" y="939975"/>
            <a:ext cx="86919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2 Cols">
  <p:cSld name="CUSTOM_12_2_2_2_4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Google Shape;82;p16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" name="Google Shape;83;p16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4" name="Google Shape;84;p16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315125" y="1369050"/>
            <a:ext cx="4138200" cy="31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89" name="Google Shape;89;p16"/>
          <p:cNvSpPr txBox="1"/>
          <p:nvPr>
            <p:ph idx="2" type="subTitle"/>
          </p:nvPr>
        </p:nvSpPr>
        <p:spPr>
          <a:xfrm>
            <a:off x="29985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90" name="Google Shape;90;p16"/>
          <p:cNvSpPr txBox="1"/>
          <p:nvPr>
            <p:ph idx="3" type="body"/>
          </p:nvPr>
        </p:nvSpPr>
        <p:spPr>
          <a:xfrm>
            <a:off x="4721975" y="1369050"/>
            <a:ext cx="4138200" cy="31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91" name="Google Shape;91;p16"/>
          <p:cNvSpPr txBox="1"/>
          <p:nvPr>
            <p:ph idx="4" type="subTitle"/>
          </p:nvPr>
        </p:nvSpPr>
        <p:spPr>
          <a:xfrm>
            <a:off x="470670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2 Cols 1">
  <p:cSld name="CUSTOM_12_2_2_2_4_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Google Shape;93;p17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" name="Google Shape;94;p17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" name="Google Shape;95;p17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6" name="Google Shape;96;p17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7" name="Google Shape;97;p17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99" name="Google Shape;99;p17"/>
          <p:cNvSpPr txBox="1"/>
          <p:nvPr>
            <p:ph idx="1" type="body"/>
          </p:nvPr>
        </p:nvSpPr>
        <p:spPr>
          <a:xfrm>
            <a:off x="315125" y="1369050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0" name="Google Shape;100;p17"/>
          <p:cNvSpPr txBox="1"/>
          <p:nvPr>
            <p:ph idx="2" type="subTitle"/>
          </p:nvPr>
        </p:nvSpPr>
        <p:spPr>
          <a:xfrm>
            <a:off x="29985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3" type="body"/>
          </p:nvPr>
        </p:nvSpPr>
        <p:spPr>
          <a:xfrm>
            <a:off x="4721975" y="1369050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17"/>
          <p:cNvSpPr txBox="1"/>
          <p:nvPr>
            <p:ph idx="4" type="subTitle"/>
          </p:nvPr>
        </p:nvSpPr>
        <p:spPr>
          <a:xfrm>
            <a:off x="4706700" y="939975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5" type="body"/>
          </p:nvPr>
        </p:nvSpPr>
        <p:spPr>
          <a:xfrm>
            <a:off x="299850" y="3343713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4" name="Google Shape;104;p17"/>
          <p:cNvSpPr txBox="1"/>
          <p:nvPr>
            <p:ph idx="6" type="subTitle"/>
          </p:nvPr>
        </p:nvSpPr>
        <p:spPr>
          <a:xfrm>
            <a:off x="299850" y="2914638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05" name="Google Shape;105;p17"/>
          <p:cNvSpPr txBox="1"/>
          <p:nvPr>
            <p:ph idx="7" type="body"/>
          </p:nvPr>
        </p:nvSpPr>
        <p:spPr>
          <a:xfrm>
            <a:off x="4721975" y="3343713"/>
            <a:ext cx="413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06" name="Google Shape;106;p17"/>
          <p:cNvSpPr txBox="1"/>
          <p:nvPr>
            <p:ph idx="8" type="subTitle"/>
          </p:nvPr>
        </p:nvSpPr>
        <p:spPr>
          <a:xfrm>
            <a:off x="4721975" y="2914638"/>
            <a:ext cx="413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2 Cols 2 Rows">
  <p:cSld name="CUSTOM_12_2_2_2_4_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" name="Google Shape;108;p18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8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" name="Google Shape;110;p18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" name="Google Shape;111;p1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2" name="Google Shape;112;p18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1356550" y="1265101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15" name="Google Shape;115;p18"/>
          <p:cNvSpPr txBox="1"/>
          <p:nvPr>
            <p:ph idx="2" type="subTitle"/>
          </p:nvPr>
        </p:nvSpPr>
        <p:spPr>
          <a:xfrm>
            <a:off x="1356550" y="939975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16" name="Google Shape;116;p18"/>
          <p:cNvSpPr txBox="1"/>
          <p:nvPr>
            <p:ph idx="3" type="body"/>
          </p:nvPr>
        </p:nvSpPr>
        <p:spPr>
          <a:xfrm>
            <a:off x="1360799" y="3299498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17" name="Google Shape;117;p18"/>
          <p:cNvSpPr txBox="1"/>
          <p:nvPr>
            <p:ph idx="4" type="subTitle"/>
          </p:nvPr>
        </p:nvSpPr>
        <p:spPr>
          <a:xfrm>
            <a:off x="1360799" y="2974372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5" type="body"/>
          </p:nvPr>
        </p:nvSpPr>
        <p:spPr>
          <a:xfrm>
            <a:off x="5694050" y="1278451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19" name="Google Shape;119;p18"/>
          <p:cNvSpPr txBox="1"/>
          <p:nvPr>
            <p:ph idx="6" type="subTitle"/>
          </p:nvPr>
        </p:nvSpPr>
        <p:spPr>
          <a:xfrm>
            <a:off x="5694050" y="953325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7" type="body"/>
          </p:nvPr>
        </p:nvSpPr>
        <p:spPr>
          <a:xfrm>
            <a:off x="5698299" y="3312848"/>
            <a:ext cx="3211200" cy="14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21" name="Google Shape;121;p18"/>
          <p:cNvSpPr txBox="1"/>
          <p:nvPr>
            <p:ph idx="8" type="subTitle"/>
          </p:nvPr>
        </p:nvSpPr>
        <p:spPr>
          <a:xfrm>
            <a:off x="5698299" y="2987722"/>
            <a:ext cx="3211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3 Cols">
  <p:cSld name="CUSTOM_12_2_2_2_3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19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4" name="Google Shape;124;p19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9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7" name="Google Shape;127;p19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9" name="Google Shape;129;p19"/>
          <p:cNvSpPr txBox="1"/>
          <p:nvPr>
            <p:ph idx="1" type="subTitle"/>
          </p:nvPr>
        </p:nvSpPr>
        <p:spPr>
          <a:xfrm>
            <a:off x="29985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0" name="Google Shape;130;p19"/>
          <p:cNvSpPr txBox="1"/>
          <p:nvPr>
            <p:ph idx="2" type="subTitle"/>
          </p:nvPr>
        </p:nvSpPr>
        <p:spPr>
          <a:xfrm>
            <a:off x="3309525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1" name="Google Shape;131;p19"/>
          <p:cNvSpPr txBox="1"/>
          <p:nvPr>
            <p:ph idx="3" type="subTitle"/>
          </p:nvPr>
        </p:nvSpPr>
        <p:spPr>
          <a:xfrm>
            <a:off x="631920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2" name="Google Shape;132;p19"/>
          <p:cNvSpPr txBox="1"/>
          <p:nvPr>
            <p:ph idx="4" type="subTitle"/>
          </p:nvPr>
        </p:nvSpPr>
        <p:spPr>
          <a:xfrm>
            <a:off x="299850" y="2914650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3" name="Google Shape;133;p19"/>
          <p:cNvSpPr txBox="1"/>
          <p:nvPr>
            <p:ph idx="5" type="subTitle"/>
          </p:nvPr>
        </p:nvSpPr>
        <p:spPr>
          <a:xfrm>
            <a:off x="3309525" y="29347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4" name="Google Shape;134;p19"/>
          <p:cNvSpPr txBox="1"/>
          <p:nvPr>
            <p:ph idx="6" type="subTitle"/>
          </p:nvPr>
        </p:nvSpPr>
        <p:spPr>
          <a:xfrm>
            <a:off x="6319200" y="2934763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35" name="Google Shape;135;p19"/>
          <p:cNvSpPr txBox="1"/>
          <p:nvPr>
            <p:ph idx="7" type="body"/>
          </p:nvPr>
        </p:nvSpPr>
        <p:spPr>
          <a:xfrm>
            <a:off x="315125" y="1369050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36" name="Google Shape;136;p19"/>
          <p:cNvSpPr txBox="1"/>
          <p:nvPr>
            <p:ph idx="8" type="body"/>
          </p:nvPr>
        </p:nvSpPr>
        <p:spPr>
          <a:xfrm>
            <a:off x="3309525" y="1369050"/>
            <a:ext cx="266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37" name="Google Shape;137;p19"/>
          <p:cNvSpPr txBox="1"/>
          <p:nvPr>
            <p:ph idx="9" type="body"/>
          </p:nvPr>
        </p:nvSpPr>
        <p:spPr>
          <a:xfrm>
            <a:off x="6319200" y="1369050"/>
            <a:ext cx="26682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38" name="Google Shape;138;p19"/>
          <p:cNvSpPr txBox="1"/>
          <p:nvPr>
            <p:ph idx="13" type="body"/>
          </p:nvPr>
        </p:nvSpPr>
        <p:spPr>
          <a:xfrm>
            <a:off x="299850" y="3343725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39" name="Google Shape;139;p19"/>
          <p:cNvSpPr txBox="1"/>
          <p:nvPr>
            <p:ph idx="14" type="body"/>
          </p:nvPr>
        </p:nvSpPr>
        <p:spPr>
          <a:xfrm>
            <a:off x="3301500" y="3360913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40" name="Google Shape;140;p19"/>
          <p:cNvSpPr txBox="1"/>
          <p:nvPr>
            <p:ph idx="15" type="body"/>
          </p:nvPr>
        </p:nvSpPr>
        <p:spPr>
          <a:xfrm>
            <a:off x="6303150" y="3360925"/>
            <a:ext cx="2700300" cy="13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3 Cols 1">
  <p:cSld name="CUSTOM_12_2_2_2_3_1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3309525" y="1369050"/>
            <a:ext cx="2668200" cy="32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sp>
        <p:nvSpPr>
          <p:cNvPr id="143" name="Google Shape;143;p20"/>
          <p:cNvSpPr txBox="1"/>
          <p:nvPr>
            <p:ph idx="2" type="body"/>
          </p:nvPr>
        </p:nvSpPr>
        <p:spPr>
          <a:xfrm>
            <a:off x="6319200" y="1369050"/>
            <a:ext cx="2668200" cy="32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Char char="•"/>
              <a:defRPr sz="800"/>
            </a:lvl1pPr>
            <a:lvl2pPr indent="-2794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2pPr>
            <a:lvl3pPr indent="-2794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3pPr>
            <a:lvl4pPr indent="-2794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4pPr>
            <a:lvl5pPr indent="-2794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5pPr>
            <a:lvl6pPr indent="-2794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 sz="800"/>
            </a:lvl6pPr>
            <a:lvl7pPr indent="-2794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 sz="800"/>
            </a:lvl7pPr>
            <a:lvl8pPr indent="-2794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800"/>
              <a:buChar char="○"/>
              <a:defRPr sz="800"/>
            </a:lvl8pPr>
            <a:lvl9pPr indent="-2794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800"/>
              <a:buChar char="•"/>
              <a:defRPr sz="800"/>
            </a:lvl9pPr>
          </a:lstStyle>
          <a:p/>
        </p:txBody>
      </p:sp>
      <p:cxnSp>
        <p:nvCxnSpPr>
          <p:cNvPr id="144" name="Google Shape;144;p20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" name="Google Shape;145;p20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" name="Google Shape;146;p20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7" name="Google Shape;147;p2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8" name="Google Shape;148;p20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50" name="Google Shape;150;p20"/>
          <p:cNvSpPr txBox="1"/>
          <p:nvPr>
            <p:ph idx="3" type="subTitle"/>
          </p:nvPr>
        </p:nvSpPr>
        <p:spPr>
          <a:xfrm>
            <a:off x="29985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51" name="Google Shape;151;p20"/>
          <p:cNvSpPr txBox="1"/>
          <p:nvPr>
            <p:ph idx="4" type="subTitle"/>
          </p:nvPr>
        </p:nvSpPr>
        <p:spPr>
          <a:xfrm>
            <a:off x="3309525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52" name="Google Shape;152;p20"/>
          <p:cNvSpPr txBox="1"/>
          <p:nvPr>
            <p:ph idx="5" type="subTitle"/>
          </p:nvPr>
        </p:nvSpPr>
        <p:spPr>
          <a:xfrm>
            <a:off x="6319200" y="939975"/>
            <a:ext cx="26682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  <p:sp>
        <p:nvSpPr>
          <p:cNvPr id="153" name="Google Shape;153;p20"/>
          <p:cNvSpPr txBox="1"/>
          <p:nvPr>
            <p:ph idx="6" type="body"/>
          </p:nvPr>
        </p:nvSpPr>
        <p:spPr>
          <a:xfrm>
            <a:off x="315125" y="1369050"/>
            <a:ext cx="2700300" cy="323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Dark">
  <p:cSld name="CUSTOM_7_2">
    <p:bg>
      <p:bgPr>
        <a:solidFill>
          <a:schemeClr val="dk2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18" name="Google Shape;18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+ Text 50/50 left">
  <p:cSld name="CUSTOM_25_2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" name="Google Shape;155;p21"/>
          <p:cNvCxnSpPr/>
          <p:nvPr/>
        </p:nvCxnSpPr>
        <p:spPr>
          <a:xfrm>
            <a:off x="232900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21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21"/>
          <p:cNvCxnSpPr/>
          <p:nvPr/>
        </p:nvCxnSpPr>
        <p:spPr>
          <a:xfrm rot="10800000">
            <a:off x="4413513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8" name="Google Shape;158;p21"/>
          <p:cNvSpPr txBox="1"/>
          <p:nvPr>
            <p:ph idx="12" type="sldNum"/>
          </p:nvPr>
        </p:nvSpPr>
        <p:spPr>
          <a:xfrm>
            <a:off x="4043325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9" name="Google Shape;159;p21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>
            <p:ph type="ctrTitle"/>
          </p:nvPr>
        </p:nvSpPr>
        <p:spPr>
          <a:xfrm>
            <a:off x="233025" y="228600"/>
            <a:ext cx="41049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237700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733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50/50 left">
  <p:cSld name="CUSTOM_25_2_2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Google Shape;163;p22"/>
          <p:cNvCxnSpPr/>
          <p:nvPr/>
        </p:nvCxnSpPr>
        <p:spPr>
          <a:xfrm>
            <a:off x="232900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22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5" name="Google Shape;165;p22"/>
          <p:cNvCxnSpPr/>
          <p:nvPr/>
        </p:nvCxnSpPr>
        <p:spPr>
          <a:xfrm rot="10800000">
            <a:off x="4413513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6" name="Google Shape;166;p22"/>
          <p:cNvSpPr txBox="1"/>
          <p:nvPr>
            <p:ph idx="12" type="sldNum"/>
          </p:nvPr>
        </p:nvSpPr>
        <p:spPr>
          <a:xfrm>
            <a:off x="4043325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7" name="Google Shape;167;p22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 txBox="1"/>
          <p:nvPr>
            <p:ph type="ctrTitle"/>
          </p:nvPr>
        </p:nvSpPr>
        <p:spPr>
          <a:xfrm>
            <a:off x="233025" y="228600"/>
            <a:ext cx="41049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9" name="Google Shape;169;p22"/>
          <p:cNvSpPr txBox="1"/>
          <p:nvPr>
            <p:ph idx="1" type="body"/>
          </p:nvPr>
        </p:nvSpPr>
        <p:spPr>
          <a:xfrm>
            <a:off x="237700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70" name="Google Shape;170;p22"/>
          <p:cNvSpPr/>
          <p:nvPr/>
        </p:nvSpPr>
        <p:spPr>
          <a:xfrm>
            <a:off x="4767400" y="0"/>
            <a:ext cx="4376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2"/>
          <p:cNvSpPr txBox="1"/>
          <p:nvPr>
            <p:ph idx="2" type="body"/>
          </p:nvPr>
        </p:nvSpPr>
        <p:spPr>
          <a:xfrm>
            <a:off x="5016100" y="798750"/>
            <a:ext cx="3899400" cy="3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1pPr>
            <a:lvl2pPr indent="-2921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2pPr>
            <a:lvl3pPr indent="-2921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3pPr>
            <a:lvl4pPr indent="-2921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4pPr>
            <a:lvl5pPr indent="-2921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5pPr>
            <a:lvl6pPr indent="-2921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6pPr>
            <a:lvl7pPr indent="-2921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7pPr>
            <a:lvl8pPr indent="-2921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8pPr>
            <a:lvl9pPr indent="-2921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733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+ Text 50/50 right">
  <p:cSld name="CUSTOM_25_2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3" name="Google Shape;173;p23"/>
          <p:cNvCxnSpPr/>
          <p:nvPr/>
        </p:nvCxnSpPr>
        <p:spPr>
          <a:xfrm>
            <a:off x="4726025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23"/>
          <p:cNvCxnSpPr/>
          <p:nvPr/>
        </p:nvCxnSpPr>
        <p:spPr>
          <a:xfrm rot="10800000">
            <a:off x="4727434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23"/>
          <p:cNvCxnSpPr/>
          <p:nvPr/>
        </p:nvCxnSpPr>
        <p:spPr>
          <a:xfrm rot="10800000">
            <a:off x="89066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6" name="Google Shape;176;p23"/>
          <p:cNvSpPr txBox="1"/>
          <p:nvPr>
            <p:ph idx="12" type="sldNum"/>
          </p:nvPr>
        </p:nvSpPr>
        <p:spPr>
          <a:xfrm>
            <a:off x="853645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7" name="Google Shape;177;p23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4825325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3"/>
          <p:cNvSpPr txBox="1"/>
          <p:nvPr>
            <p:ph idx="1" type="body"/>
          </p:nvPr>
        </p:nvSpPr>
        <p:spPr>
          <a:xfrm>
            <a:off x="4726025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79" name="Google Shape;179;p23"/>
          <p:cNvSpPr txBox="1"/>
          <p:nvPr>
            <p:ph type="ctrTitle"/>
          </p:nvPr>
        </p:nvSpPr>
        <p:spPr>
          <a:xfrm>
            <a:off x="4717150" y="231000"/>
            <a:ext cx="41895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5566">
          <p15:clr>
            <a:srgbClr val="FA7B17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50/50 right">
  <p:cSld name="CUSTOM_25_2_1_1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Google Shape;181;p24"/>
          <p:cNvCxnSpPr/>
          <p:nvPr/>
        </p:nvCxnSpPr>
        <p:spPr>
          <a:xfrm>
            <a:off x="4726025" y="5081955"/>
            <a:ext cx="41895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4"/>
          <p:cNvCxnSpPr/>
          <p:nvPr/>
        </p:nvCxnSpPr>
        <p:spPr>
          <a:xfrm rot="10800000">
            <a:off x="4727434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4"/>
          <p:cNvCxnSpPr/>
          <p:nvPr/>
        </p:nvCxnSpPr>
        <p:spPr>
          <a:xfrm rot="10800000">
            <a:off x="89066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24"/>
          <p:cNvSpPr txBox="1"/>
          <p:nvPr>
            <p:ph idx="12" type="sldNum"/>
          </p:nvPr>
        </p:nvSpPr>
        <p:spPr>
          <a:xfrm>
            <a:off x="853645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5" name="Google Shape;185;p24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4825325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 txBox="1"/>
          <p:nvPr>
            <p:ph idx="1" type="body"/>
          </p:nvPr>
        </p:nvSpPr>
        <p:spPr>
          <a:xfrm>
            <a:off x="4726025" y="1369200"/>
            <a:ext cx="41004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•"/>
              <a:defRPr/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/>
            </a:lvl9pPr>
          </a:lstStyle>
          <a:p/>
        </p:txBody>
      </p:sp>
      <p:sp>
        <p:nvSpPr>
          <p:cNvPr id="187" name="Google Shape;187;p24"/>
          <p:cNvSpPr txBox="1"/>
          <p:nvPr>
            <p:ph type="ctrTitle"/>
          </p:nvPr>
        </p:nvSpPr>
        <p:spPr>
          <a:xfrm>
            <a:off x="4717150" y="231000"/>
            <a:ext cx="4189500" cy="114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8" name="Google Shape;188;p24"/>
          <p:cNvSpPr/>
          <p:nvPr/>
        </p:nvSpPr>
        <p:spPr>
          <a:xfrm>
            <a:off x="0" y="0"/>
            <a:ext cx="4376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4"/>
          <p:cNvSpPr txBox="1"/>
          <p:nvPr>
            <p:ph idx="2" type="body"/>
          </p:nvPr>
        </p:nvSpPr>
        <p:spPr>
          <a:xfrm>
            <a:off x="248700" y="798750"/>
            <a:ext cx="3899400" cy="3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1pPr>
            <a:lvl2pPr indent="-2921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2pPr>
            <a:lvl3pPr indent="-2921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3pPr>
            <a:lvl4pPr indent="-2921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4pPr>
            <a:lvl5pPr indent="-2921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5pPr>
            <a:lvl6pPr indent="-2921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■"/>
              <a:defRPr>
                <a:solidFill>
                  <a:schemeClr val="lt1"/>
                </a:solidFill>
              </a:defRPr>
            </a:lvl6pPr>
            <a:lvl7pPr indent="-2921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  <a:defRPr>
                <a:solidFill>
                  <a:schemeClr val="lt1"/>
                </a:solidFill>
              </a:defRPr>
            </a:lvl7pPr>
            <a:lvl8pPr indent="-2921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Char char="○"/>
              <a:defRPr>
                <a:solidFill>
                  <a:schemeClr val="lt1"/>
                </a:solidFill>
              </a:defRPr>
            </a:lvl8pPr>
            <a:lvl9pPr indent="-2921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5566">
          <p15:clr>
            <a:srgbClr val="FA7B17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ird Layout / Left">
  <p:cSld name="CUSTOM_12_2_2_2_2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Google Shape;191;p25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25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25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4" name="Google Shape;194;p2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5" name="Google Shape;195;p25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5"/>
          <p:cNvSpPr txBox="1"/>
          <p:nvPr>
            <p:ph type="ctrTitle"/>
          </p:nvPr>
        </p:nvSpPr>
        <p:spPr>
          <a:xfrm>
            <a:off x="223650" y="228600"/>
            <a:ext cx="2814300" cy="11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7" name="Google Shape;197;p25"/>
          <p:cNvSpPr txBox="1"/>
          <p:nvPr>
            <p:ph idx="1" type="body"/>
          </p:nvPr>
        </p:nvSpPr>
        <p:spPr>
          <a:xfrm>
            <a:off x="223650" y="1713375"/>
            <a:ext cx="2814300" cy="29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198" name="Google Shape;198;p25"/>
          <p:cNvSpPr txBox="1"/>
          <p:nvPr>
            <p:ph idx="2" type="subTitle"/>
          </p:nvPr>
        </p:nvSpPr>
        <p:spPr>
          <a:xfrm>
            <a:off x="223650" y="1369050"/>
            <a:ext cx="28143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ird Layout / Right">
  <p:cSld name="CUSTOM_12_2_2_2_2_1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0" name="Google Shape;200;p26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6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6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3" name="Google Shape;203;p2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4" name="Google Shape;204;p26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6"/>
          <p:cNvSpPr txBox="1"/>
          <p:nvPr>
            <p:ph type="ctrTitle"/>
          </p:nvPr>
        </p:nvSpPr>
        <p:spPr>
          <a:xfrm>
            <a:off x="6099700" y="228600"/>
            <a:ext cx="2814300" cy="11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06" name="Google Shape;206;p26"/>
          <p:cNvSpPr txBox="1"/>
          <p:nvPr>
            <p:ph idx="1" type="body"/>
          </p:nvPr>
        </p:nvSpPr>
        <p:spPr>
          <a:xfrm>
            <a:off x="6090325" y="1713375"/>
            <a:ext cx="2814300" cy="29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2pPr>
            <a:lvl3pPr indent="-29210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3pPr>
            <a:lvl4pPr indent="-29210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4pPr>
            <a:lvl5pPr indent="-2921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5pPr>
            <a:lvl6pPr indent="-2921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000"/>
              <a:buChar char="•"/>
              <a:defRPr sz="1000"/>
            </a:lvl9pPr>
          </a:lstStyle>
          <a:p/>
        </p:txBody>
      </p:sp>
      <p:sp>
        <p:nvSpPr>
          <p:cNvPr id="207" name="Google Shape;207;p26"/>
          <p:cNvSpPr txBox="1"/>
          <p:nvPr>
            <p:ph idx="2" type="subTitle"/>
          </p:nvPr>
        </p:nvSpPr>
        <p:spPr>
          <a:xfrm>
            <a:off x="6090325" y="1369050"/>
            <a:ext cx="28143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lvl="1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0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CUSTOM_7_1_1">
    <p:bg>
      <p:bgPr>
        <a:noFill/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/>
          <p:nvPr/>
        </p:nvSpPr>
        <p:spPr>
          <a:xfrm>
            <a:off x="6400" y="6400"/>
            <a:ext cx="9144000" cy="5143500"/>
          </a:xfrm>
          <a:prstGeom prst="rect">
            <a:avLst/>
          </a:prstGeom>
          <a:solidFill>
            <a:srgbClr val="1E1F1C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7"/>
          <p:cNvSpPr txBox="1"/>
          <p:nvPr>
            <p:ph type="title"/>
          </p:nvPr>
        </p:nvSpPr>
        <p:spPr>
          <a:xfrm>
            <a:off x="228600" y="1339250"/>
            <a:ext cx="86868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11" name="Google Shape;211;p27"/>
          <p:cNvSpPr txBox="1"/>
          <p:nvPr>
            <p:ph idx="1" type="subTitle"/>
          </p:nvPr>
        </p:nvSpPr>
        <p:spPr>
          <a:xfrm>
            <a:off x="228600" y="2719200"/>
            <a:ext cx="8686800" cy="3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12" name="Google Shape;212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77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Light">
  <p:cSld name="CUSTOM_7_2_1">
    <p:bg>
      <p:bgPr>
        <a:solidFill>
          <a:schemeClr val="lt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subTitle"/>
          </p:nvPr>
        </p:nvSpPr>
        <p:spPr>
          <a:xfrm>
            <a:off x="267700" y="2719201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23" name="Google Shape;23;p4"/>
          <p:cNvPicPr preferRelativeResize="0"/>
          <p:nvPr/>
        </p:nvPicPr>
        <p:blipFill rotWithShape="1">
          <a:blip r:embed="rId2">
            <a:alphaModFix/>
          </a:blip>
          <a:srcRect b="0" l="169" r="179" t="0"/>
          <a:stretch/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  <p15:guide id="2" orient="horz" pos="2955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/ White">
  <p:cSld name="CUSTOM_7_1">
    <p:bg>
      <p:bgPr>
        <a:solidFill>
          <a:schemeClr val="dk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subTitle"/>
          </p:nvPr>
        </p:nvSpPr>
        <p:spPr>
          <a:xfrm>
            <a:off x="267700" y="2719199"/>
            <a:ext cx="4432800" cy="3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2" type="subTitle"/>
          </p:nvPr>
        </p:nvSpPr>
        <p:spPr>
          <a:xfrm>
            <a:off x="267700" y="3361469"/>
            <a:ext cx="44328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/>
        </p:txBody>
      </p:sp>
      <p:pic>
        <p:nvPicPr>
          <p:cNvPr id="28" name="Google Shape;28;p5"/>
          <p:cNvPicPr preferRelativeResize="0"/>
          <p:nvPr/>
        </p:nvPicPr>
        <p:blipFill rotWithShape="1">
          <a:blip r:embed="rId2">
            <a:alphaModFix/>
          </a:blip>
          <a:srcRect b="0" l="169" r="179" t="0"/>
          <a:stretch/>
        </p:blipFill>
        <p:spPr>
          <a:xfrm>
            <a:off x="420100" y="228600"/>
            <a:ext cx="883053" cy="2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/ White">
  <p:cSld name="CUSTOM_12_2">
    <p:bg>
      <p:bgPr>
        <a:solidFill>
          <a:schemeClr val="dk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3000"/>
              <a:buFont typeface="Roboto"/>
              <a:buNone/>
              <a:defRPr sz="3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cxnSp>
        <p:nvCxnSpPr>
          <p:cNvPr id="31" name="Google Shape;31;p6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" name="Google Shape;32;p6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" name="Google Shape;33;p6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" name="Google Shape;35;p6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-  small / White">
  <p:cSld name="CUSTOM_12_2_2">
    <p:bg>
      <p:bgPr>
        <a:solidFill>
          <a:schemeClr val="dk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Roboto"/>
              <a:buNone/>
              <a:defRPr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cxnSp>
        <p:nvCxnSpPr>
          <p:cNvPr id="38" name="Google Shape;38;p7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" name="Google Shape;39;p7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" name="Google Shape;40;p7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" name="Google Shape;42;p7"/>
          <p:cNvPicPr preferRelativeResize="0"/>
          <p:nvPr/>
        </p:nvPicPr>
        <p:blipFill rotWithShape="1">
          <a:blip r:embed="rId2">
            <a:alphaModFix/>
          </a:blip>
          <a:srcRect b="0" l="-6116" r="-6533" t="0"/>
          <a:stretch/>
        </p:blipFill>
        <p:spPr>
          <a:xfrm>
            <a:off x="332200" y="4910825"/>
            <a:ext cx="583350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85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 / White">
  <p:cSld name="CUSTOM_25"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Google Shape;44;p8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" name="Google Shape;45;p8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" name="Google Shape;46;p8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 b="0" l="-12272" r="-6534" t="0"/>
          <a:stretch/>
        </p:blipFill>
        <p:spPr>
          <a:xfrm>
            <a:off x="300325" y="4910825"/>
            <a:ext cx="615226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 / Light">
  <p:cSld name="CUSTOM_25_3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9"/>
          <p:cNvCxnSpPr/>
          <p:nvPr/>
        </p:nvCxnSpPr>
        <p:spPr>
          <a:xfrm>
            <a:off x="232900" y="5081955"/>
            <a:ext cx="8676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" name="Google Shape;51;p9"/>
          <p:cNvCxnSpPr/>
          <p:nvPr/>
        </p:nvCxnSpPr>
        <p:spPr>
          <a:xfrm rot="10800000">
            <a:off x="234309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" name="Google Shape;52;p9"/>
          <p:cNvCxnSpPr/>
          <p:nvPr/>
        </p:nvCxnSpPr>
        <p:spPr>
          <a:xfrm rot="10800000">
            <a:off x="8910038" y="5008750"/>
            <a:ext cx="0" cy="77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4" name="Google Shape;54;p9"/>
          <p:cNvPicPr preferRelativeResize="0"/>
          <p:nvPr/>
        </p:nvPicPr>
        <p:blipFill rotWithShape="1">
          <a:blip r:embed="rId2">
            <a:alphaModFix/>
          </a:blip>
          <a:srcRect b="0" l="-12272" r="-6534" t="0"/>
          <a:stretch/>
        </p:blipFill>
        <p:spPr>
          <a:xfrm>
            <a:off x="300325" y="4910825"/>
            <a:ext cx="615226" cy="1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 / Dark">
  <p:cSld name="CUSTOM_25_1">
    <p:bg>
      <p:bgPr>
        <a:solidFill>
          <a:schemeClr val="dk2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10"/>
          <p:cNvGrpSpPr/>
          <p:nvPr/>
        </p:nvGrpSpPr>
        <p:grpSpPr>
          <a:xfrm>
            <a:off x="232900" y="5008750"/>
            <a:ext cx="8677138" cy="77700"/>
            <a:chOff x="232900" y="5008750"/>
            <a:chExt cx="8677138" cy="77700"/>
          </a:xfrm>
        </p:grpSpPr>
        <p:cxnSp>
          <p:nvCxnSpPr>
            <p:cNvPr id="57" name="Google Shape;57;p10"/>
            <p:cNvCxnSpPr/>
            <p:nvPr/>
          </p:nvCxnSpPr>
          <p:spPr>
            <a:xfrm>
              <a:off x="232900" y="5081955"/>
              <a:ext cx="8676600" cy="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8" name="Google Shape;58;p10"/>
            <p:cNvCxnSpPr/>
            <p:nvPr/>
          </p:nvCxnSpPr>
          <p:spPr>
            <a:xfrm rot="10800000">
              <a:off x="234309" y="5008750"/>
              <a:ext cx="0" cy="7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9" name="Google Shape;59;p10"/>
            <p:cNvCxnSpPr/>
            <p:nvPr/>
          </p:nvCxnSpPr>
          <p:spPr>
            <a:xfrm rot="10800000">
              <a:off x="8910038" y="5008750"/>
              <a:ext cx="0" cy="77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buNone/>
              <a:defRPr sz="60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-22593" l="-8754" r="0" t="5771"/>
          <a:stretch/>
        </p:blipFill>
        <p:spPr>
          <a:xfrm>
            <a:off x="281150" y="4910825"/>
            <a:ext cx="634401" cy="17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28600" y="228600"/>
            <a:ext cx="8686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oboto"/>
              <a:buNone/>
              <a:defRPr b="1" sz="3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28600" y="801300"/>
            <a:ext cx="8686800" cy="3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•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21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21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■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21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●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21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21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■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21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●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21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Roboto"/>
              <a:buChar char="○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21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000"/>
              <a:buFont typeface="Roboto"/>
              <a:buChar char="•"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44">
          <p15:clr>
            <a:srgbClr val="EA4335"/>
          </p15:clr>
        </p15:guide>
        <p15:guide id="2" pos="144">
          <p15:clr>
            <a:srgbClr val="EA4335"/>
          </p15:clr>
        </p15:guide>
        <p15:guide id="3" orient="horz" pos="3096">
          <p15:clr>
            <a:srgbClr val="EA4335"/>
          </p15:clr>
        </p15:guide>
        <p15:guide id="4" pos="5616">
          <p15:clr>
            <a:srgbClr val="EA4335"/>
          </p15:clr>
        </p15:guide>
        <p15:guide id="5" pos="2880">
          <p15:clr>
            <a:srgbClr val="EA4335"/>
          </p15:clr>
        </p15:guide>
        <p15:guide id="6" orient="horz" pos="1581">
          <p15:clr>
            <a:srgbClr val="EA4335"/>
          </p15:clr>
        </p15:guide>
        <p15:guide id="7" pos="1920">
          <p15:clr>
            <a:srgbClr val="EA4335"/>
          </p15:clr>
        </p15:guide>
        <p15:guide id="8" pos="3840">
          <p15:clr>
            <a:srgbClr val="EA4335"/>
          </p15:clr>
        </p15:guide>
        <p15:guide id="9" orient="horz" pos="862">
          <p15:clr>
            <a:srgbClr val="EA4335"/>
          </p15:clr>
        </p15:guide>
        <p15:guide id="10" orient="horz" pos="50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Relationship Id="rId4" Type="http://schemas.openxmlformats.org/officeDocument/2006/relationships/hyperlink" Target="mailto:sebastian.klingberg@magnolia-cms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velero.io/" TargetMode="External"/><Relationship Id="rId4" Type="http://schemas.openxmlformats.org/officeDocument/2006/relationships/hyperlink" Target="http://drive.google.com/file/d/164evFA3qKkfm_W95R8cGkXz5FVt7Dqls/view" TargetMode="External"/><Relationship Id="rId5" Type="http://schemas.openxmlformats.org/officeDocument/2006/relationships/image" Target="../media/image7.jpg"/><Relationship Id="rId6" Type="http://schemas.openxmlformats.org/officeDocument/2006/relationships/hyperlink" Target="http://drive.google.com/file/d/18yogPxkuymsV2pM4vtQslbsIau2K_VMs/view" TargetMode="External"/><Relationship Id="rId7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hyperlink" Target="https://docs.magnolia-cms.com/paas/architecture.html#_kubernetes_and_sidecars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Relationship Id="rId4" Type="http://schemas.openxmlformats.org/officeDocument/2006/relationships/hyperlink" Target="https://www.mydoceo.com/wp-content/uploads/2021/05/Disaster-Recovery.png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gitlab.com/mironet/magnolia-backup" TargetMode="External"/><Relationship Id="rId4" Type="http://schemas.openxmlformats.org/officeDocument/2006/relationships/hyperlink" Target="http://drive.google.com/file/d/13zWrCsZ2onnV1Dz5swGKi1tIZxuWVbhL/view" TargetMode="External"/><Relationship Id="rId5" Type="http://schemas.openxmlformats.org/officeDocument/2006/relationships/image" Target="../media/image1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gitlab.com/mironet/magnolia-backup" TargetMode="External"/><Relationship Id="rId4" Type="http://schemas.openxmlformats.org/officeDocument/2006/relationships/hyperlink" Target="http://drive.google.com/file/d/15DTVaBz_0GXtlYxu9vwFMZhmeB4pggNJ/view" TargetMode="External"/><Relationship Id="rId5" Type="http://schemas.openxmlformats.org/officeDocument/2006/relationships/image" Target="../media/image1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kubernetes.io/docs/reference/using-api/deprecation-guide/" TargetMode="External"/><Relationship Id="rId4" Type="http://schemas.openxmlformats.org/officeDocument/2006/relationships/image" Target="../media/image1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lab.com/mironet/magnolia-backup" TargetMode="External"/><Relationship Id="rId4" Type="http://schemas.openxmlformats.org/officeDocument/2006/relationships/image" Target="../media/image5.png"/><Relationship Id="rId5" Type="http://schemas.openxmlformats.org/officeDocument/2006/relationships/hyperlink" Target="https://docs.magnolia-cms.com/paas/backup.html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magnolia-cms.com/paas/troubleshooting/deleting-indexes-helm-upgrade.html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velero.io/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8"/>
          <p:cNvSpPr txBox="1"/>
          <p:nvPr>
            <p:ph type="title"/>
          </p:nvPr>
        </p:nvSpPr>
        <p:spPr>
          <a:xfrm>
            <a:off x="267700" y="1339250"/>
            <a:ext cx="75069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PaaS Lunch &amp; Learn</a:t>
            </a:r>
            <a:r>
              <a:rPr lang="en"/>
              <a:t> Series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Operations -</a:t>
            </a:r>
            <a:endParaRPr/>
          </a:p>
        </p:txBody>
      </p:sp>
      <p:sp>
        <p:nvSpPr>
          <p:cNvPr id="218" name="Google Shape;218;p28"/>
          <p:cNvSpPr txBox="1"/>
          <p:nvPr/>
        </p:nvSpPr>
        <p:spPr>
          <a:xfrm>
            <a:off x="301150" y="2839776"/>
            <a:ext cx="4432800" cy="7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rPr>
              <a:t>March 23, 2023</a:t>
            </a:r>
            <a:endParaRPr sz="1000">
              <a:solidFill>
                <a:srgbClr val="FFFFFF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sebastian.klingberg@magnolia-cms.com</a:t>
            </a:r>
            <a:endParaRPr sz="1000">
              <a:solidFill>
                <a:srgbClr val="FFFFFF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7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Volume Migration StatefulSet Volume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8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Snapshot-based Restore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/w Velero.io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9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6" name="Google Shape;316;p39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Snapshot-based Restore </a:t>
            </a:r>
            <a:endParaRPr/>
          </a:p>
        </p:txBody>
      </p:sp>
      <p:sp>
        <p:nvSpPr>
          <p:cNvPr id="317" name="Google Shape;317;p39"/>
          <p:cNvSpPr txBox="1"/>
          <p:nvPr>
            <p:ph idx="2" type="subTitle"/>
          </p:nvPr>
        </p:nvSpPr>
        <p:spPr>
          <a:xfrm>
            <a:off x="315125" y="694925"/>
            <a:ext cx="86919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using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Velero.io</a:t>
            </a:r>
            <a:endParaRPr/>
          </a:p>
        </p:txBody>
      </p:sp>
      <p:pic>
        <p:nvPicPr>
          <p:cNvPr id="318" name="Google Shape;318;p39" title="VeleroRestore_SprintReview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5850" y="228600"/>
            <a:ext cx="2971174" cy="167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9" title="DR_2023_03.mov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1500" y="1094900"/>
            <a:ext cx="7053281" cy="39674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0"/>
          <p:cNvSpPr/>
          <p:nvPr/>
        </p:nvSpPr>
        <p:spPr>
          <a:xfrm>
            <a:off x="3946338" y="860673"/>
            <a:ext cx="1251300" cy="1251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40"/>
          <p:cNvSpPr txBox="1"/>
          <p:nvPr/>
        </p:nvSpPr>
        <p:spPr>
          <a:xfrm>
            <a:off x="709108" y="2347575"/>
            <a:ext cx="75942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Disaster Recovery</a:t>
            </a:r>
            <a:endParaRPr sz="50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26" name="Google Shape;326;p40"/>
          <p:cNvSpPr txBox="1"/>
          <p:nvPr/>
        </p:nvSpPr>
        <p:spPr>
          <a:xfrm>
            <a:off x="3974251" y="1065427"/>
            <a:ext cx="1195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03</a:t>
            </a:r>
            <a:endParaRPr sz="4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327" name="Google Shape;327;p40"/>
          <p:cNvCxnSpPr/>
          <p:nvPr/>
        </p:nvCxnSpPr>
        <p:spPr>
          <a:xfrm>
            <a:off x="-390525" y="2768424"/>
            <a:ext cx="1095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1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Disaster Recovery - Scenarios (lowest to highest impact)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3" name="Google Shape;333;p41"/>
          <p:cNvSpPr txBox="1"/>
          <p:nvPr/>
        </p:nvSpPr>
        <p:spPr>
          <a:xfrm>
            <a:off x="475150" y="1116600"/>
            <a:ext cx="409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34" name="Google Shape;334;p41"/>
          <p:cNvSpPr txBox="1"/>
          <p:nvPr/>
        </p:nvSpPr>
        <p:spPr>
          <a:xfrm>
            <a:off x="398950" y="888000"/>
            <a:ext cx="4126500" cy="3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AutoNum type="arabicPeriod"/>
            </a:pPr>
            <a:r>
              <a:rPr b="1"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Loss of Magnolia Instance</a:t>
            </a:r>
            <a:endParaRPr b="1"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One Public (One or all)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Author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AutoNum type="arabicPeriod"/>
            </a:pPr>
            <a:r>
              <a:rPr b="1"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Loss of a single Availability Zone</a:t>
            </a:r>
            <a:endParaRPr b="1"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Public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Author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AutoNum type="arabicPeriod"/>
            </a:pPr>
            <a:r>
              <a:rPr b="1"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Loss of multiple Availability Zones</a:t>
            </a:r>
            <a:endParaRPr b="1"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Public (one or all)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Author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AutoNum type="arabicPeriod"/>
            </a:pPr>
            <a:r>
              <a:rPr b="1"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Loss of a Region</a:t>
            </a:r>
            <a:endParaRPr b="1"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AutoNum type="alphaLcPeriod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All Instances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Even considering high SLA with Cloud Provider and quickly bringing back services:</a:t>
            </a:r>
            <a:endParaRPr i="1"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Potential Data-loss and Integrity need attention!</a:t>
            </a:r>
            <a:endParaRPr i="1"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335" name="Google Shape;33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7850" y="740625"/>
            <a:ext cx="5176924" cy="3497624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1"/>
          <p:cNvSpPr txBox="1"/>
          <p:nvPr/>
        </p:nvSpPr>
        <p:spPr>
          <a:xfrm>
            <a:off x="8124825" y="4238250"/>
            <a:ext cx="741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rgbClr val="0B58B2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Source</a:t>
            </a:r>
            <a:endParaRPr sz="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2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Disaster Recovery - How to recover?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2" name="Google Shape;342;p42"/>
          <p:cNvSpPr txBox="1"/>
          <p:nvPr/>
        </p:nvSpPr>
        <p:spPr>
          <a:xfrm>
            <a:off x="475150" y="1116600"/>
            <a:ext cx="409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343" name="Google Shape;34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2925" y="553050"/>
            <a:ext cx="4037402" cy="4037402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2"/>
          <p:cNvSpPr txBox="1"/>
          <p:nvPr/>
        </p:nvSpPr>
        <p:spPr>
          <a:xfrm>
            <a:off x="7891700" y="4416400"/>
            <a:ext cx="93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4"/>
              </a:rPr>
              <a:t>Source</a:t>
            </a:r>
            <a:endParaRPr sz="900"/>
          </a:p>
        </p:txBody>
      </p:sp>
      <p:sp>
        <p:nvSpPr>
          <p:cNvPr id="345" name="Google Shape;345;p42"/>
          <p:cNvSpPr txBox="1"/>
          <p:nvPr/>
        </p:nvSpPr>
        <p:spPr>
          <a:xfrm>
            <a:off x="398950" y="888000"/>
            <a:ext cx="4126500" cy="3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Disaster Recovery Sources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Application-based Backup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Snapshot-based Backup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Attention! Backup Storage location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S3 within the same region may fast, but 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likely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affected on an outage too!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Spare Cluster 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resources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need to be created and prepared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Ensure DNS Control!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3"/>
          <p:cNvSpPr txBox="1"/>
          <p:nvPr>
            <p:ph type="ctrTitle"/>
          </p:nvPr>
        </p:nvSpPr>
        <p:spPr>
          <a:xfrm>
            <a:off x="723600" y="1179375"/>
            <a:ext cx="7696800" cy="22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Disaster Recovery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/w magnolia-backup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4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Setup Disaster Recovery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56" name="Google Shape;35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2525" y="693875"/>
            <a:ext cx="5633875" cy="422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5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2" name="Google Shape;362;p45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Disaster Recovery  </a:t>
            </a:r>
            <a:endParaRPr/>
          </a:p>
        </p:txBody>
      </p:sp>
      <p:sp>
        <p:nvSpPr>
          <p:cNvPr id="363" name="Google Shape;363;p45"/>
          <p:cNvSpPr txBox="1"/>
          <p:nvPr>
            <p:ph idx="2" type="subTitle"/>
          </p:nvPr>
        </p:nvSpPr>
        <p:spPr>
          <a:xfrm>
            <a:off x="315125" y="694925"/>
            <a:ext cx="86919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Restore Magnolia Instance in (cold-standby) K8s Cluster using </a:t>
            </a:r>
            <a:r>
              <a:rPr lang="en" u="sng">
                <a:solidFill>
                  <a:schemeClr val="hlink"/>
                </a:solidFill>
                <a:hlinkClick r:id="rId3"/>
              </a:rPr>
              <a:t>magnolia-backup</a:t>
            </a:r>
            <a:endParaRPr/>
          </a:p>
        </p:txBody>
      </p:sp>
      <p:pic>
        <p:nvPicPr>
          <p:cNvPr id="364" name="Google Shape;364;p45" title="DR_2023_02.mov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6775" y="1061525"/>
            <a:ext cx="6850447" cy="3853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6"/>
          <p:cNvSpPr/>
          <p:nvPr/>
        </p:nvSpPr>
        <p:spPr>
          <a:xfrm>
            <a:off x="3946338" y="860673"/>
            <a:ext cx="1251300" cy="1251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46"/>
          <p:cNvSpPr txBox="1"/>
          <p:nvPr/>
        </p:nvSpPr>
        <p:spPr>
          <a:xfrm>
            <a:off x="709108" y="2347575"/>
            <a:ext cx="75942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Scaling</a:t>
            </a:r>
            <a:endParaRPr sz="50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71" name="Google Shape;371;p46"/>
          <p:cNvSpPr txBox="1"/>
          <p:nvPr/>
        </p:nvSpPr>
        <p:spPr>
          <a:xfrm>
            <a:off x="3974251" y="1065427"/>
            <a:ext cx="1195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04</a:t>
            </a:r>
            <a:endParaRPr sz="4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372" name="Google Shape;372;p46"/>
          <p:cNvCxnSpPr/>
          <p:nvPr/>
        </p:nvCxnSpPr>
        <p:spPr>
          <a:xfrm>
            <a:off x="-390525" y="2768424"/>
            <a:ext cx="1095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/>
          <p:nvPr/>
        </p:nvSpPr>
        <p:spPr>
          <a:xfrm>
            <a:off x="1368240" y="1525332"/>
            <a:ext cx="640200" cy="6402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4" name="Google Shape;224;p29"/>
          <p:cNvSpPr/>
          <p:nvPr/>
        </p:nvSpPr>
        <p:spPr>
          <a:xfrm>
            <a:off x="4846844" y="1521271"/>
            <a:ext cx="640200" cy="6402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5" name="Google Shape;225;p29"/>
          <p:cNvSpPr/>
          <p:nvPr/>
        </p:nvSpPr>
        <p:spPr>
          <a:xfrm>
            <a:off x="4894094" y="4052646"/>
            <a:ext cx="640200" cy="6402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6" name="Google Shape;226;p29"/>
          <p:cNvSpPr/>
          <p:nvPr/>
        </p:nvSpPr>
        <p:spPr>
          <a:xfrm>
            <a:off x="1367454" y="2806946"/>
            <a:ext cx="640200" cy="6402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7" name="Google Shape;227;p29"/>
          <p:cNvSpPr txBox="1"/>
          <p:nvPr/>
        </p:nvSpPr>
        <p:spPr>
          <a:xfrm>
            <a:off x="731900" y="69247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Table of</a:t>
            </a:r>
            <a:r>
              <a:rPr lang="en" sz="3500">
                <a:solidFill>
                  <a:srgbClr val="2C2C2C"/>
                </a:solidFill>
                <a:latin typeface="Roboto Medium"/>
                <a:ea typeface="Roboto Medium"/>
                <a:cs typeface="Roboto Medium"/>
                <a:sym typeface="Roboto Medium"/>
              </a:rPr>
              <a:t> </a:t>
            </a:r>
            <a:r>
              <a:rPr i="1" lang="en" sz="35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contents</a:t>
            </a:r>
            <a:endParaRPr i="1" sz="35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28" name="Google Shape;228;p29"/>
          <p:cNvSpPr txBox="1"/>
          <p:nvPr/>
        </p:nvSpPr>
        <p:spPr>
          <a:xfrm>
            <a:off x="2090675" y="3061725"/>
            <a:ext cx="2609400" cy="65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What to do, if a complete K8s Cluster becomes 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unavailable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9" name="Google Shape;229;p29"/>
          <p:cNvSpPr txBox="1"/>
          <p:nvPr/>
        </p:nvSpPr>
        <p:spPr>
          <a:xfrm>
            <a:off x="2091425" y="2056973"/>
            <a:ext cx="23118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Application-based DB Backup in Magnolia PaaS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0" name="Google Shape;230;p29"/>
          <p:cNvSpPr txBox="1"/>
          <p:nvPr/>
        </p:nvSpPr>
        <p:spPr>
          <a:xfrm>
            <a:off x="5534300" y="1937725"/>
            <a:ext cx="23946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Recover K8s Volume Snapshots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5534297" y="3208963"/>
            <a:ext cx="23133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" name="Google Shape;232;p29"/>
          <p:cNvSpPr txBox="1"/>
          <p:nvPr/>
        </p:nvSpPr>
        <p:spPr>
          <a:xfrm>
            <a:off x="1320989" y="1635857"/>
            <a:ext cx="7347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01</a:t>
            </a:r>
            <a:endParaRPr sz="2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3" name="Google Shape;233;p29"/>
          <p:cNvSpPr txBox="1"/>
          <p:nvPr/>
        </p:nvSpPr>
        <p:spPr>
          <a:xfrm>
            <a:off x="1320203" y="2918870"/>
            <a:ext cx="7347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03</a:t>
            </a:r>
            <a:endParaRPr sz="2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4" name="Google Shape;234;p29"/>
          <p:cNvSpPr txBox="1"/>
          <p:nvPr/>
        </p:nvSpPr>
        <p:spPr>
          <a:xfrm>
            <a:off x="4799596" y="1631685"/>
            <a:ext cx="7347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02</a:t>
            </a:r>
            <a:endParaRPr sz="2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5" name="Google Shape;235;p29"/>
          <p:cNvSpPr txBox="1"/>
          <p:nvPr/>
        </p:nvSpPr>
        <p:spPr>
          <a:xfrm>
            <a:off x="4846846" y="4158095"/>
            <a:ext cx="7347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06</a:t>
            </a:r>
            <a:endParaRPr sz="2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6" name="Google Shape;236;p29"/>
          <p:cNvSpPr txBox="1"/>
          <p:nvPr/>
        </p:nvSpPr>
        <p:spPr>
          <a:xfrm>
            <a:off x="2099325" y="1593675"/>
            <a:ext cx="2609400" cy="429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magnolia-backup</a:t>
            </a:r>
            <a:endParaRPr i="1" sz="24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7" name="Google Shape;237;p29"/>
          <p:cNvSpPr txBox="1"/>
          <p:nvPr/>
        </p:nvSpPr>
        <p:spPr>
          <a:xfrm>
            <a:off x="5534300" y="1604400"/>
            <a:ext cx="29016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Volume Snapshots</a:t>
            </a:r>
            <a:endParaRPr i="1" sz="24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8" name="Google Shape;238;p29"/>
          <p:cNvSpPr txBox="1"/>
          <p:nvPr/>
        </p:nvSpPr>
        <p:spPr>
          <a:xfrm>
            <a:off x="2090675" y="2884550"/>
            <a:ext cx="2609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Disaster Recovery</a:t>
            </a:r>
            <a:endParaRPr i="1" sz="24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39" name="Google Shape;239;p29"/>
          <p:cNvSpPr txBox="1"/>
          <p:nvPr/>
        </p:nvSpPr>
        <p:spPr>
          <a:xfrm>
            <a:off x="5581547" y="4130249"/>
            <a:ext cx="23133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Q&amp;A</a:t>
            </a:r>
            <a:endParaRPr i="1" sz="24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240" name="Google Shape;240;p29"/>
          <p:cNvCxnSpPr/>
          <p:nvPr/>
        </p:nvCxnSpPr>
        <p:spPr>
          <a:xfrm>
            <a:off x="0" y="1090975"/>
            <a:ext cx="732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1" name="Google Shape;241;p29"/>
          <p:cNvSpPr/>
          <p:nvPr/>
        </p:nvSpPr>
        <p:spPr>
          <a:xfrm>
            <a:off x="4894104" y="2864946"/>
            <a:ext cx="640200" cy="6402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42" name="Google Shape;242;p29"/>
          <p:cNvSpPr txBox="1"/>
          <p:nvPr/>
        </p:nvSpPr>
        <p:spPr>
          <a:xfrm>
            <a:off x="5617325" y="3119724"/>
            <a:ext cx="2533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Scale Magnolia and Cluster Resources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3" name="Google Shape;243;p29"/>
          <p:cNvSpPr txBox="1"/>
          <p:nvPr/>
        </p:nvSpPr>
        <p:spPr>
          <a:xfrm>
            <a:off x="4846853" y="2976870"/>
            <a:ext cx="7347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04</a:t>
            </a:r>
            <a:endParaRPr sz="2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4" name="Google Shape;244;p29"/>
          <p:cNvSpPr txBox="1"/>
          <p:nvPr/>
        </p:nvSpPr>
        <p:spPr>
          <a:xfrm>
            <a:off x="5617325" y="2942550"/>
            <a:ext cx="2609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Scaling</a:t>
            </a:r>
            <a:endParaRPr i="1" sz="24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5" name="Google Shape;245;p29"/>
          <p:cNvSpPr/>
          <p:nvPr/>
        </p:nvSpPr>
        <p:spPr>
          <a:xfrm>
            <a:off x="1367454" y="3940721"/>
            <a:ext cx="640200" cy="6402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46" name="Google Shape;246;p29"/>
          <p:cNvSpPr txBox="1"/>
          <p:nvPr/>
        </p:nvSpPr>
        <p:spPr>
          <a:xfrm>
            <a:off x="2090675" y="4195499"/>
            <a:ext cx="2533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How we update your Magnolia PaaS infrastructure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" name="Google Shape;247;p29"/>
          <p:cNvSpPr txBox="1"/>
          <p:nvPr/>
        </p:nvSpPr>
        <p:spPr>
          <a:xfrm>
            <a:off x="1320203" y="4052645"/>
            <a:ext cx="7347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05</a:t>
            </a:r>
            <a:endParaRPr sz="2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8" name="Google Shape;248;p29"/>
          <p:cNvSpPr txBox="1"/>
          <p:nvPr/>
        </p:nvSpPr>
        <p:spPr>
          <a:xfrm>
            <a:off x="2090675" y="4018325"/>
            <a:ext cx="2609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2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Updates</a:t>
            </a:r>
            <a:endParaRPr i="1" sz="22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7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Scaling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8" name="Google Shape;378;p47"/>
          <p:cNvSpPr txBox="1"/>
          <p:nvPr/>
        </p:nvSpPr>
        <p:spPr>
          <a:xfrm>
            <a:off x="475150" y="811800"/>
            <a:ext cx="83865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Scaling up </a:t>
            </a: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cloud-managed K8s nodes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is fairly easy and included in the concept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But how about the Magnolia Workload?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Single Magnolia Author Instance</a:t>
            </a:r>
            <a:endParaRPr sz="1600">
              <a:solidFill>
                <a:schemeClr val="accen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Multiple Magnolia Public Instances</a:t>
            </a:r>
            <a:endParaRPr sz="1600">
              <a:solidFill>
                <a:schemeClr val="accen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■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Dynamic Scaling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■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Contentsync and Bootstrapper!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… no automated vertical/horizontal workload or node scaling today (metric-based)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379" name="Google Shape;37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525" y="2720400"/>
            <a:ext cx="4969933" cy="228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8"/>
          <p:cNvSpPr txBox="1"/>
          <p:nvPr>
            <p:ph idx="12" type="sldNum"/>
          </p:nvPr>
        </p:nvSpPr>
        <p:spPr>
          <a:xfrm>
            <a:off x="8539400" y="4889875"/>
            <a:ext cx="370200" cy="17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5" name="Google Shape;385;p48"/>
          <p:cNvSpPr txBox="1"/>
          <p:nvPr>
            <p:ph type="ctrTitle"/>
          </p:nvPr>
        </p:nvSpPr>
        <p:spPr>
          <a:xfrm>
            <a:off x="233025" y="228600"/>
            <a:ext cx="867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Contentsync </a:t>
            </a:r>
            <a:endParaRPr/>
          </a:p>
        </p:txBody>
      </p:sp>
      <p:sp>
        <p:nvSpPr>
          <p:cNvPr id="386" name="Google Shape;386;p48"/>
          <p:cNvSpPr txBox="1"/>
          <p:nvPr>
            <p:ph idx="2" type="subTitle"/>
          </p:nvPr>
        </p:nvSpPr>
        <p:spPr>
          <a:xfrm>
            <a:off x="315125" y="694925"/>
            <a:ext cx="8691900" cy="2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using </a:t>
            </a:r>
            <a:r>
              <a:rPr lang="en" u="sng">
                <a:solidFill>
                  <a:schemeClr val="hlink"/>
                </a:solidFill>
                <a:hlinkClick r:id="rId3"/>
              </a:rPr>
              <a:t>magnolia-backup</a:t>
            </a:r>
            <a:endParaRPr/>
          </a:p>
        </p:txBody>
      </p:sp>
      <p:pic>
        <p:nvPicPr>
          <p:cNvPr id="387" name="Google Shape;387;p48" title="DR_2023_01.mov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39300" y="1061525"/>
            <a:ext cx="6850447" cy="38533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9"/>
          <p:cNvSpPr/>
          <p:nvPr/>
        </p:nvSpPr>
        <p:spPr>
          <a:xfrm>
            <a:off x="3946338" y="860673"/>
            <a:ext cx="1251300" cy="1251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49"/>
          <p:cNvSpPr txBox="1"/>
          <p:nvPr/>
        </p:nvSpPr>
        <p:spPr>
          <a:xfrm>
            <a:off x="709108" y="2347575"/>
            <a:ext cx="75942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Updates</a:t>
            </a:r>
            <a:endParaRPr sz="50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94" name="Google Shape;394;p49"/>
          <p:cNvSpPr txBox="1"/>
          <p:nvPr/>
        </p:nvSpPr>
        <p:spPr>
          <a:xfrm>
            <a:off x="3974251" y="1065427"/>
            <a:ext cx="1195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05</a:t>
            </a:r>
            <a:endParaRPr sz="4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395" name="Google Shape;395;p49"/>
          <p:cNvCxnSpPr/>
          <p:nvPr/>
        </p:nvCxnSpPr>
        <p:spPr>
          <a:xfrm>
            <a:off x="-390525" y="2768424"/>
            <a:ext cx="1095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0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Updates on PaaS Infrastructure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1" name="Google Shape;401;p50"/>
          <p:cNvSpPr txBox="1"/>
          <p:nvPr/>
        </p:nvSpPr>
        <p:spPr>
          <a:xfrm>
            <a:off x="398950" y="888000"/>
            <a:ext cx="3606000" cy="3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Semi-Automated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Continuously improving automated update process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Kubernetes API Migration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 u="sng">
                <a:solidFill>
                  <a:schemeClr val="hlink"/>
                </a:solidFill>
                <a:latin typeface="Roboto Light"/>
                <a:ea typeface="Roboto Light"/>
                <a:cs typeface="Roboto Light"/>
                <a:sym typeface="Roboto Light"/>
                <a:hlinkClick r:id="rId3"/>
              </a:rPr>
              <a:t>Deprecated-API-Guide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Maintain K8s 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Resources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in your Codebase!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Magnolia-related Upgrades usually prepared/performed by Partner/Customer, supported by Magnolia Services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Includes Helm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Helm Version dictates Components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402" name="Google Shape;402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4825" y="801300"/>
            <a:ext cx="4905477" cy="401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1"/>
          <p:cNvSpPr/>
          <p:nvPr/>
        </p:nvSpPr>
        <p:spPr>
          <a:xfrm>
            <a:off x="3946338" y="860673"/>
            <a:ext cx="1251300" cy="1251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51"/>
          <p:cNvSpPr txBox="1"/>
          <p:nvPr/>
        </p:nvSpPr>
        <p:spPr>
          <a:xfrm>
            <a:off x="709108" y="2347575"/>
            <a:ext cx="75942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Q&amp;A</a:t>
            </a:r>
            <a:endParaRPr sz="50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409" name="Google Shape;409;p51"/>
          <p:cNvSpPr txBox="1"/>
          <p:nvPr/>
        </p:nvSpPr>
        <p:spPr>
          <a:xfrm>
            <a:off x="3974251" y="1065427"/>
            <a:ext cx="1195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06</a:t>
            </a:r>
            <a:endParaRPr sz="4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410" name="Google Shape;410;p51"/>
          <p:cNvCxnSpPr/>
          <p:nvPr/>
        </p:nvCxnSpPr>
        <p:spPr>
          <a:xfrm>
            <a:off x="-390525" y="2768424"/>
            <a:ext cx="1095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0"/>
          <p:cNvSpPr/>
          <p:nvPr/>
        </p:nvSpPr>
        <p:spPr>
          <a:xfrm>
            <a:off x="3946338" y="860673"/>
            <a:ext cx="1251300" cy="1251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30"/>
          <p:cNvSpPr txBox="1"/>
          <p:nvPr/>
        </p:nvSpPr>
        <p:spPr>
          <a:xfrm>
            <a:off x="709108" y="2347575"/>
            <a:ext cx="75942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50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magnolia-backup</a:t>
            </a:r>
            <a:endParaRPr i="1" sz="50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55" name="Google Shape;255;p30"/>
          <p:cNvSpPr txBox="1"/>
          <p:nvPr/>
        </p:nvSpPr>
        <p:spPr>
          <a:xfrm>
            <a:off x="3974251" y="1065427"/>
            <a:ext cx="1195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01</a:t>
            </a:r>
            <a:endParaRPr sz="4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256" name="Google Shape;256;p30"/>
          <p:cNvCxnSpPr/>
          <p:nvPr/>
        </p:nvCxnSpPr>
        <p:spPr>
          <a:xfrm>
            <a:off x="-390525" y="2768424"/>
            <a:ext cx="1095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1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Automatic Backups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62;p31"/>
          <p:cNvSpPr txBox="1"/>
          <p:nvPr/>
        </p:nvSpPr>
        <p:spPr>
          <a:xfrm>
            <a:off x="398950" y="888000"/>
            <a:ext cx="4126500" cy="3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Use Postgres-native Tools for Backup and Restore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Write-ahead-Logging (WAL)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b="1" lang="en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magnolia-backup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Sidecar in Public-/Author-DB Instance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oboto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Configure via Helm</a:t>
            </a:r>
            <a:r>
              <a:rPr b="1" i="1" lang="en" sz="16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 values.yaml</a:t>
            </a:r>
            <a:endParaRPr b="1" i="1" sz="16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Backup to Object Storage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AWS S3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GCS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Azure Blob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Proxy ObjectStorage via Minio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Use Storage Replication for DR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263" name="Google Shape;26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5250" y="1196163"/>
            <a:ext cx="4313751" cy="275118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1"/>
          <p:cNvSpPr txBox="1"/>
          <p:nvPr/>
        </p:nvSpPr>
        <p:spPr>
          <a:xfrm>
            <a:off x="7519475" y="4403550"/>
            <a:ext cx="741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Source</a:t>
            </a:r>
            <a:endParaRPr sz="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2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Setup Backup (Magnolia-Helm)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0" name="Google Shape;270;p32"/>
          <p:cNvSpPr txBox="1"/>
          <p:nvPr/>
        </p:nvSpPr>
        <p:spPr>
          <a:xfrm>
            <a:off x="398950" y="888000"/>
            <a:ext cx="4567500" cy="38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Create Object Storage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Create</a:t>
            </a: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 backup-key 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in Namespace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Modify Helm </a:t>
            </a: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values.yaml 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of your Magnolia Environment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rgbClr val="2C2C2C"/>
                </a:solidFill>
                <a:latin typeface="Roboto Light"/>
                <a:ea typeface="Roboto Light"/>
                <a:cs typeface="Roboto Light"/>
                <a:sym typeface="Roboto Light"/>
              </a:rPr>
              <a:t>Optional (Recommended):</a:t>
            </a:r>
            <a:endParaRPr sz="1600">
              <a:solidFill>
                <a:srgbClr val="2C2C2C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rgbClr val="2C2C2C"/>
                </a:solidFill>
                <a:latin typeface="Roboto Light"/>
                <a:ea typeface="Roboto Light"/>
                <a:cs typeface="Roboto Light"/>
                <a:sym typeface="Roboto Light"/>
              </a:rPr>
              <a:t>Setup Replication Job to another Zone</a:t>
            </a:r>
            <a:endParaRPr sz="1600">
              <a:solidFill>
                <a:srgbClr val="2C2C2C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Setup </a:t>
            </a: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BackupCentral 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Instance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■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ReadOnly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■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Multi-Bucket (-Region) capable!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271" name="Google Shape;27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9850" y="-38075"/>
            <a:ext cx="3913999" cy="5181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675" y="1348464"/>
            <a:ext cx="3729950" cy="118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Restore from Backup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8" name="Google Shape;278;p33"/>
          <p:cNvSpPr txBox="1"/>
          <p:nvPr/>
        </p:nvSpPr>
        <p:spPr>
          <a:xfrm>
            <a:off x="398950" y="717075"/>
            <a:ext cx="8463300" cy="4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Connect to Backupcentral in target cluster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Request </a:t>
            </a:r>
            <a:r>
              <a:rPr lang="en" sz="15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presigned BundleURL Link</a:t>
            </a: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from backupcentral (or backup Pod)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Modify Helm </a:t>
            </a:r>
            <a:r>
              <a:rPr lang="en" sz="15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values.yaml and insert BundleURL links</a:t>
            </a:r>
            <a:endParaRPr sz="1500">
              <a:solidFill>
                <a:schemeClr val="accent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Char char="○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Ensure </a:t>
            </a:r>
            <a:r>
              <a:rPr lang="en" sz="15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contentsync</a:t>
            </a: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is enabled, even on the Autor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ourier New"/>
              <a:buChar char="■"/>
            </a:pPr>
            <a:r>
              <a:rPr lang="en" sz="15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magnoliaAuthor.db.contentsync.enabled = “true”</a:t>
            </a:r>
            <a:endParaRPr sz="15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ourier New"/>
              <a:buChar char="■"/>
            </a:pPr>
            <a:r>
              <a:rPr lang="en" sz="15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magnoliaAuthor.db.restore.enabled = “true”</a:t>
            </a:r>
            <a:endParaRPr sz="15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238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Courier New"/>
              <a:buChar char="■"/>
            </a:pPr>
            <a:r>
              <a:rPr lang="en" sz="15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magnoliaAuthor.db.restore.bundleUrl = “https://backup-bucket.s3.dualstack…”</a:t>
            </a:r>
            <a:endParaRPr sz="15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Scale down Magnolia Webserver &amp; Database Instances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Delete existing PVCs of Database Statefulset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Delete </a:t>
            </a:r>
            <a:r>
              <a:rPr lang="en" sz="1500" u="sng">
                <a:solidFill>
                  <a:schemeClr val="hlink"/>
                </a:solidFill>
                <a:latin typeface="Roboto Light"/>
                <a:ea typeface="Roboto Light"/>
                <a:cs typeface="Roboto Light"/>
                <a:sym typeface="Roboto Light"/>
                <a:hlinkClick r:id="rId3"/>
              </a:rPr>
              <a:t>Indexes</a:t>
            </a: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in Webserver Statefulset (Author &amp; Public)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Helm Deploy including restore values (will restart Author/Public Webserver + DB Instances)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Observe Restart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Char char="○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Contentsync Pod Logs &amp; verify restore status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 Light"/>
              <a:buAutoNum type="arabicPeriod"/>
            </a:pP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(Remove Restore Section from </a:t>
            </a:r>
            <a:b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r>
              <a:rPr lang="en" sz="15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Values.yaml, redeploy)</a:t>
            </a:r>
            <a:endParaRPr sz="15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4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cURL c</a:t>
            </a: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heatsheet magnolia-backup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84" name="Google Shape;28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00" y="575425"/>
            <a:ext cx="8569375" cy="446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5"/>
          <p:cNvSpPr/>
          <p:nvPr/>
        </p:nvSpPr>
        <p:spPr>
          <a:xfrm>
            <a:off x="3946338" y="860673"/>
            <a:ext cx="1251300" cy="12513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35"/>
          <p:cNvSpPr txBox="1"/>
          <p:nvPr/>
        </p:nvSpPr>
        <p:spPr>
          <a:xfrm>
            <a:off x="709108" y="2347575"/>
            <a:ext cx="75942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  <a:latin typeface="Roboto Medium"/>
                <a:ea typeface="Roboto Medium"/>
                <a:cs typeface="Roboto Medium"/>
                <a:sym typeface="Roboto Medium"/>
              </a:rPr>
              <a:t>Volume Snapshots</a:t>
            </a:r>
            <a:endParaRPr sz="5000">
              <a:solidFill>
                <a:schemeClr val="accent2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91" name="Google Shape;291;p35"/>
          <p:cNvSpPr txBox="1"/>
          <p:nvPr/>
        </p:nvSpPr>
        <p:spPr>
          <a:xfrm>
            <a:off x="3974251" y="1065427"/>
            <a:ext cx="11955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02</a:t>
            </a:r>
            <a:endParaRPr sz="4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292" name="Google Shape;292;p35"/>
          <p:cNvCxnSpPr/>
          <p:nvPr/>
        </p:nvCxnSpPr>
        <p:spPr>
          <a:xfrm>
            <a:off x="-390525" y="2768424"/>
            <a:ext cx="10953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6"/>
          <p:cNvSpPr txBox="1"/>
          <p:nvPr/>
        </p:nvSpPr>
        <p:spPr>
          <a:xfrm>
            <a:off x="233700" y="228600"/>
            <a:ext cx="867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oboto"/>
                <a:ea typeface="Roboto"/>
                <a:cs typeface="Roboto"/>
                <a:sym typeface="Roboto"/>
              </a:rPr>
              <a:t>Volume Snapshots</a:t>
            </a:r>
            <a:endParaRPr b="1"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8" name="Google Shape;298;p36"/>
          <p:cNvSpPr txBox="1"/>
          <p:nvPr/>
        </p:nvSpPr>
        <p:spPr>
          <a:xfrm>
            <a:off x="398950" y="888000"/>
            <a:ext cx="5112300" cy="37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Cloud-Provider allow volume-based Snapshots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○"/>
            </a:pPr>
            <a:r>
              <a:rPr lang="en" sz="1600">
                <a:solidFill>
                  <a:schemeClr val="accent1"/>
                </a:solidFill>
                <a:latin typeface="Roboto Light"/>
                <a:ea typeface="Roboto Light"/>
                <a:cs typeface="Roboto Light"/>
                <a:sym typeface="Roboto Light"/>
              </a:rPr>
              <a:t>CSI-Driver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created volumes included!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Use Volume Snapshots as additional backup layer to restore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Manual Copy/Restore can be quite time consuming and error-prune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 Light"/>
              <a:buChar char="●"/>
            </a:pP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Snapshot Managers like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r>
              <a:rPr lang="en" sz="1600" u="sng">
                <a:solidFill>
                  <a:schemeClr val="hlink"/>
                </a:solidFill>
                <a:latin typeface="Roboto Light"/>
                <a:ea typeface="Roboto Light"/>
                <a:cs typeface="Roboto Light"/>
                <a:sym typeface="Roboto Light"/>
                <a:hlinkClick r:id="rId3"/>
              </a:rPr>
              <a:t>velero.io</a:t>
            </a:r>
            <a:r>
              <a:rPr lang="en" sz="1600">
                <a:solidFill>
                  <a:schemeClr val="dk2"/>
                </a:solidFill>
                <a:latin typeface="Roboto Light"/>
                <a:ea typeface="Roboto Light"/>
                <a:cs typeface="Roboto Light"/>
                <a:sym typeface="Roboto Light"/>
              </a:rPr>
              <a:t> backup/restore</a:t>
            </a:r>
            <a:endParaRPr sz="1600">
              <a:solidFill>
                <a:schemeClr val="dk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299" name="Google Shape;29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4875" y="31825"/>
            <a:ext cx="3228927" cy="5028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2800" y="2806700"/>
            <a:ext cx="4195876" cy="210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gnolia Template 2020">
  <a:themeElements>
    <a:clrScheme name="Simple Light">
      <a:dk1>
        <a:srgbClr val="FFFFFF"/>
      </a:dk1>
      <a:lt1>
        <a:srgbClr val="E9EBE8"/>
      </a:lt1>
      <a:dk2>
        <a:srgbClr val="1E1F1C"/>
      </a:dk2>
      <a:lt2>
        <a:srgbClr val="A8A8A8"/>
      </a:lt2>
      <a:accent1>
        <a:srgbClr val="599900"/>
      </a:accent1>
      <a:accent2>
        <a:srgbClr val="FFC226"/>
      </a:accent2>
      <a:accent3>
        <a:srgbClr val="7ECB13"/>
      </a:accent3>
      <a:accent4>
        <a:srgbClr val="FF562A"/>
      </a:accent4>
      <a:accent5>
        <a:srgbClr val="00ADEF"/>
      </a:accent5>
      <a:accent6>
        <a:srgbClr val="3A6300"/>
      </a:accent6>
      <a:hlink>
        <a:srgbClr val="0B58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